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4630400" cy="8229600"/>
  <p:notesSz cx="8229600" cy="14630400"/>
  <p:embeddedFontLst>
    <p:embeddedFont>
      <p:font typeface="Consolas" panose="020B0609020204030204" pitchFamily="49" charset="0"/>
      <p:regular r:id="rId44"/>
      <p:bold r:id="rId45"/>
      <p:italic r:id="rId46"/>
      <p:boldItalic r:id="rId47"/>
    </p:embeddedFont>
    <p:embeddedFont>
      <p:font typeface="Raleway" pitchFamily="2" charset="0"/>
      <p:regular r:id="rId48"/>
      <p:bold r:id="rId49"/>
      <p:italic r:id="rId50"/>
    </p:embeddedFont>
    <p:embeddedFont>
      <p:font typeface="Roboto" panose="02000000000000000000" pitchFamily="2" charset="0"/>
      <p:regular r:id="rId51"/>
      <p:bold r:id="rId52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7115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27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CCCC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72.png"/><Relationship Id="rId4" Type="http://schemas.openxmlformats.org/officeDocument/2006/relationships/hyperlink" Target="https://github.com/jakubciszak/rule-engine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5081"/>
            <a:ext cx="7434263" cy="929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300"/>
              </a:lnSpc>
              <a:buNone/>
            </a:pPr>
            <a:r>
              <a:rPr lang="en-US" sz="5850" b="1" dirty="0">
                <a:solidFill>
                  <a:srgbClr val="CCCC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Ujarzmienie reguł</a:t>
            </a:r>
            <a:endParaRPr lang="en-US" sz="5850" dirty="0"/>
          </a:p>
        </p:txBody>
      </p:sp>
      <p:sp>
        <p:nvSpPr>
          <p:cNvPr id="3" name="Text 1"/>
          <p:cNvSpPr/>
          <p:nvPr/>
        </p:nvSpPr>
        <p:spPr>
          <a:xfrm>
            <a:off x="793790" y="2112883"/>
            <a:ext cx="6258520" cy="2693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530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Jak efektywnie zarządzać logiką biznesową w kodzie domenowym.</a:t>
            </a:r>
            <a:endParaRPr lang="en-US" sz="4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172" y="5048964"/>
            <a:ext cx="4333637" cy="12965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6911102"/>
            <a:ext cx="53871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endParaRPr lang="en-US" sz="4200" dirty="0"/>
          </a:p>
        </p:txBody>
      </p:sp>
      <p:pic>
        <p:nvPicPr>
          <p:cNvPr id="8" name="Obraz 7" descr="Obraz zawierający wzór, Grafika, piksel, design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B4823DC1-53D7-DECD-35E4-93ED0D84C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700" y="942975"/>
            <a:ext cx="6191250" cy="6191250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3195ED68-D89E-9EB3-CF44-73B44887B912}"/>
              </a:ext>
            </a:extLst>
          </p:cNvPr>
          <p:cNvSpPr txBox="1"/>
          <p:nvPr/>
        </p:nvSpPr>
        <p:spPr>
          <a:xfrm>
            <a:off x="7886700" y="7343775"/>
            <a:ext cx="6191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b="1" dirty="0">
                <a:solidFill>
                  <a:schemeClr val="bg1"/>
                </a:solidFill>
              </a:rPr>
              <a:t>SLIDES.COM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807" y="580549"/>
            <a:ext cx="10486668" cy="7068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933" y="561380"/>
            <a:ext cx="9980414" cy="64939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494" y="7254240"/>
            <a:ext cx="3317319" cy="414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endParaRPr lang="en-US" sz="2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822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Specification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3119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Kiedy używać?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4596646"/>
            <a:ext cx="755642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Gdy mamy wiele złożonych warunków filtrujących lub walidujących jeden element.</a:t>
            </a:r>
            <a:endParaRPr lang="en-US" sz="26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71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Specification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79596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33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Enkapsulacja reguł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823704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Pozwala opisać regułę jako osobny obiekt z metodą sprawdzającą (isSatisfiedBy).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479596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333286"/>
            <a:ext cx="33769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Łatwiejsza praca z kodem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82370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Ułatwia testowanie, reużywalność i zwiększa czytelność kodu.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479596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333286"/>
            <a:ext cx="32018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Kompozycja specyfikacji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823704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Pozwala składać specyfikacje przy użyciu operatorów logicznych (AND, OR, NOT).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4" name="Text 1"/>
          <p:cNvSpPr/>
          <p:nvPr/>
        </p:nvSpPr>
        <p:spPr>
          <a:xfrm>
            <a:off x="793790" y="1040487"/>
            <a:ext cx="57645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Składanie specyfikacji</a:t>
            </a:r>
            <a:endParaRPr lang="en-US" sz="44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089428"/>
            <a:ext cx="1134070" cy="185106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68022" y="2316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AndSpecification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2268022" y="2806660"/>
            <a:ext cx="11568589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Łączy specyfikacje używając operacji logicznej AND - wszystkie warunki muszą być spełnione jednocześnie.</a:t>
            </a:r>
            <a:endParaRPr lang="en-US" sz="22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940492"/>
            <a:ext cx="1134070" cy="185106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268022" y="4167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OrSpecification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2268022" y="4657725"/>
            <a:ext cx="11568589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Łączy specyfikacje używając operacji logicznej OR - przynajmniej jeden warunek musi być spełniony.</a:t>
            </a:r>
            <a:endParaRPr lang="en-US" sz="22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791557"/>
            <a:ext cx="1134070" cy="139755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268022" y="60183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NotSpecification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2268022" y="6508790"/>
            <a:ext cx="1156858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Neguje wynik specyfikacji - odwraca warunek na przeciwny.</a:t>
            </a:r>
            <a:endParaRPr lang="en-US" sz="2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4" name="Text 1"/>
          <p:cNvSpPr/>
          <p:nvPr/>
        </p:nvSpPr>
        <p:spPr>
          <a:xfrm>
            <a:off x="793790" y="2590324"/>
            <a:ext cx="13042821" cy="212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700"/>
              </a:lnSpc>
              <a:buNone/>
            </a:pPr>
            <a:r>
              <a:rPr lang="en-US" sz="133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&lt;/&gt;</a:t>
            </a:r>
            <a:endParaRPr lang="en-US" sz="13350" dirty="0"/>
          </a:p>
        </p:txBody>
      </p:sp>
      <p:sp>
        <p:nvSpPr>
          <p:cNvPr id="5" name="Text 2"/>
          <p:cNvSpPr/>
          <p:nvPr/>
        </p:nvSpPr>
        <p:spPr>
          <a:xfrm>
            <a:off x="5046940" y="5056942"/>
            <a:ext cx="4536519" cy="582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3C3939"/>
                </a:solidFill>
                <a:highlight>
                  <a:srgbClr val="E1E1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tag 2.0</a:t>
            </a:r>
            <a:endParaRPr lang="en-US" sz="35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1752"/>
            <a:ext cx="8434030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Testowalność i wielokrotne użycie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3790" y="1786057"/>
            <a:ext cx="130428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Specyfikacje oferują następujące korzyści:</a:t>
            </a:r>
            <a:endParaRPr lang="en-US" sz="1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73273"/>
            <a:ext cx="6067306" cy="374987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6392466"/>
            <a:ext cx="336637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Łatwe testowanie w izolacji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93790" y="6858238"/>
            <a:ext cx="638675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Specyfikacje można testować niezależnie od reszty systemu, co zwiększa niezawodność testów.</a:t>
            </a:r>
            <a:endParaRPr lang="en-US" sz="16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9860" y="2373273"/>
            <a:ext cx="6067306" cy="374987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49860" y="6392466"/>
            <a:ext cx="5294352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Wielokrotne użycie w różnych kontekstach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7449860" y="6858238"/>
            <a:ext cx="638675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 same specyfikacje można wykorzystać w wielu miejscach, np. do wyświetlania przycisku w interfejsie użytkownika.</a:t>
            </a:r>
            <a:endParaRPr lang="en-US" sz="16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6651"/>
            <a:ext cx="87960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Nowe reguły - specyficzne dla ról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8905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Różne grupy użytkowników biblioteki mają różne przywileje wypożyczeń: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07112"/>
            <a:ext cx="4158615" cy="257020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4608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Pracownik biblioteki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951220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Może wypożyczyć książki nawet z przeterminowanymi egzemplarzami na koncie. Status nowego użytkownika nie ma znaczenia.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607112"/>
            <a:ext cx="4158615" cy="257020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54608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Uczeń/Student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5951220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Może wypożyczyć nawet 15 książek łącznie, co stanowi zwiększony limit w porównaniu do standardowego.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607112"/>
            <a:ext cx="4158615" cy="257020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54608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Nauczyciel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5951220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Może posiadać maksymalnie jedną przetrzymaną książkę bez blokady możliwości kolejnych wypożyczeń.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71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Strategy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79596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33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Rodziny algorytmów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823704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Pozwala definiować różne algorytmy w osobnych klasach, tworząc wymienne rodziny rozwiązań.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479596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333286"/>
            <a:ext cx="38575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Polimorfizm zamiast if/switch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823704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Wykorzystuje polimorfizm, eliminując rozbudowane warunki if/else i konstrukcje switch w kodzie.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479596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333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Elastyczna struktura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82370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Umożliwia łatwą wymianę algorytmów bez modyfikacji kodu klienta.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4" name="Text 1"/>
          <p:cNvSpPr/>
          <p:nvPr/>
        </p:nvSpPr>
        <p:spPr>
          <a:xfrm>
            <a:off x="793790" y="2590324"/>
            <a:ext cx="13042821" cy="212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700"/>
              </a:lnSpc>
              <a:buNone/>
            </a:pPr>
            <a:r>
              <a:rPr lang="en-US" sz="133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&lt;/&gt;</a:t>
            </a:r>
            <a:endParaRPr lang="en-US" sz="13350" dirty="0"/>
          </a:p>
        </p:txBody>
      </p:sp>
      <p:sp>
        <p:nvSpPr>
          <p:cNvPr id="5" name="Text 2"/>
          <p:cNvSpPr/>
          <p:nvPr/>
        </p:nvSpPr>
        <p:spPr>
          <a:xfrm>
            <a:off x="5046940" y="5056942"/>
            <a:ext cx="4536519" cy="582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3C3939"/>
                </a:solidFill>
                <a:highlight>
                  <a:srgbClr val="E1E1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tag 3.0</a:t>
            </a:r>
            <a:endParaRPr lang="en-US" sz="35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5525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Jakub Ciszak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04191"/>
            <a:ext cx="560855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Tech Lead w IFX Payments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49113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&gt; 12 lat w branży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78875"/>
            <a:ext cx="91442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Kiedy reguły zaczynają się mieszać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41282"/>
            <a:ext cx="3048000" cy="18838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8085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Specjalne grupy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298996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Dla nauczycieli i pracowników czas wypożyczenia to maksymalnie 3 tygodnie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2641282"/>
            <a:ext cx="3048119" cy="188380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48085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Lektury szkolne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5298996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Jeżeli książka jest lekturą to uczniowie i studenci mogą wypożyczyć na max 4 tygodnie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2641282"/>
            <a:ext cx="3048119" cy="188380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4808577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Standardowe wypożyczenie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5653326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Standardowy czas wypożyczenia to 2 tygodnie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2641282"/>
            <a:ext cx="3048119" cy="188380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48085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Dostępność książki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5298996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Dodatkowo obiekt AvailableBook posiada informacje o tym do kiedy jest dostępna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3704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Podział wertykalny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299454"/>
            <a:ext cx="13042821" cy="4792980"/>
          </a:xfrm>
          <a:prstGeom prst="roundRect">
            <a:avLst>
              <a:gd name="adj" fmla="val 198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pl-PL"/>
          </a:p>
        </p:txBody>
      </p:sp>
      <p:sp>
        <p:nvSpPr>
          <p:cNvPr id="4" name="Shape 2"/>
          <p:cNvSpPr/>
          <p:nvPr/>
        </p:nvSpPr>
        <p:spPr>
          <a:xfrm>
            <a:off x="801410" y="2307074"/>
            <a:ext cx="13027581" cy="74092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5" name="Text 3"/>
          <p:cNvSpPr/>
          <p:nvPr/>
        </p:nvSpPr>
        <p:spPr>
          <a:xfrm>
            <a:off x="1028581" y="2450783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Właściwość/Rola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3637836" y="2450783"/>
            <a:ext cx="214419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domyślny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6243280" y="2450783"/>
            <a:ext cx="214419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uczeń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8848725" y="2450783"/>
            <a:ext cx="214419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nauczyciel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1454170" y="2450783"/>
            <a:ext cx="214800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pracownik</a:t>
            </a:r>
            <a:endParaRPr lang="en-US" sz="2200" dirty="0"/>
          </a:p>
        </p:txBody>
      </p:sp>
      <p:sp>
        <p:nvSpPr>
          <p:cNvPr id="10" name="Shape 8"/>
          <p:cNvSpPr/>
          <p:nvPr/>
        </p:nvSpPr>
        <p:spPr>
          <a:xfrm>
            <a:off x="801410" y="3048000"/>
            <a:ext cx="13027581" cy="119443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11" name="Text 9"/>
          <p:cNvSpPr/>
          <p:nvPr/>
        </p:nvSpPr>
        <p:spPr>
          <a:xfrm>
            <a:off x="1028581" y="3191708"/>
            <a:ext cx="2148007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ilość wypożyczonych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3637836" y="3191708"/>
            <a:ext cx="214419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6243280" y="3191708"/>
            <a:ext cx="214419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15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8848725" y="3191708"/>
            <a:ext cx="214419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</a:t>
            </a:r>
            <a:endParaRPr lang="en-US" sz="220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6177" y="3191708"/>
            <a:ext cx="503992" cy="403146"/>
          </a:xfrm>
          <a:prstGeom prst="rect">
            <a:avLst/>
          </a:prstGeom>
        </p:spPr>
      </p:pic>
      <p:sp>
        <p:nvSpPr>
          <p:cNvPr id="16" name="Shape 13"/>
          <p:cNvSpPr/>
          <p:nvPr/>
        </p:nvSpPr>
        <p:spPr>
          <a:xfrm>
            <a:off x="801410" y="4242435"/>
            <a:ext cx="13027581" cy="16479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17" name="Text 14"/>
          <p:cNvSpPr/>
          <p:nvPr/>
        </p:nvSpPr>
        <p:spPr>
          <a:xfrm>
            <a:off x="1028581" y="4386143"/>
            <a:ext cx="2148007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ilość przeterminowanych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3637836" y="4386143"/>
            <a:ext cx="214419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6243280" y="4386143"/>
            <a:ext cx="214419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8848725" y="4386143"/>
            <a:ext cx="214419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</a:t>
            </a:r>
            <a:endParaRPr lang="en-US" sz="2200" dirty="0"/>
          </a:p>
        </p:txBody>
      </p:sp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6177" y="4386143"/>
            <a:ext cx="503992" cy="403146"/>
          </a:xfrm>
          <a:prstGeom prst="rect">
            <a:avLst/>
          </a:prstGeom>
        </p:spPr>
      </p:pic>
      <p:sp>
        <p:nvSpPr>
          <p:cNvPr id="22" name="Shape 18"/>
          <p:cNvSpPr/>
          <p:nvPr/>
        </p:nvSpPr>
        <p:spPr>
          <a:xfrm>
            <a:off x="801410" y="5890379"/>
            <a:ext cx="13027581" cy="119443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23" name="Text 19"/>
          <p:cNvSpPr/>
          <p:nvPr/>
        </p:nvSpPr>
        <p:spPr>
          <a:xfrm>
            <a:off x="1028581" y="6034088"/>
            <a:ext cx="2148007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konto zawieszona</a:t>
            </a:r>
            <a:endParaRPr lang="en-US" sz="2200" dirty="0"/>
          </a:p>
        </p:txBody>
      </p:sp>
      <p:pic>
        <p:nvPicPr>
          <p:cNvPr id="2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922" y="6034088"/>
            <a:ext cx="378023" cy="503992"/>
          </a:xfrm>
          <a:prstGeom prst="rect">
            <a:avLst/>
          </a:prstGeom>
        </p:spPr>
      </p:pic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367" y="6034088"/>
            <a:ext cx="378023" cy="503992"/>
          </a:xfrm>
          <a:prstGeom prst="rect">
            <a:avLst/>
          </a:prstGeom>
        </p:spPr>
      </p:pic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1812" y="6034088"/>
            <a:ext cx="378023" cy="503992"/>
          </a:xfrm>
          <a:prstGeom prst="rect">
            <a:avLst/>
          </a:prstGeom>
        </p:spPr>
      </p:pic>
      <p:pic>
        <p:nvPicPr>
          <p:cNvPr id="2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9277" y="6034088"/>
            <a:ext cx="437674" cy="500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3839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Podział horyzontalny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00801"/>
            <a:ext cx="13042821" cy="4190286"/>
          </a:xfrm>
          <a:prstGeom prst="roundRect">
            <a:avLst>
              <a:gd name="adj" fmla="val 227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pl-PL"/>
          </a:p>
        </p:txBody>
      </p:sp>
      <p:sp>
        <p:nvSpPr>
          <p:cNvPr id="4" name="Shape 2"/>
          <p:cNvSpPr/>
          <p:nvPr/>
        </p:nvSpPr>
        <p:spPr>
          <a:xfrm>
            <a:off x="801410" y="2608421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5" name="Text 3"/>
          <p:cNvSpPr/>
          <p:nvPr/>
        </p:nvSpPr>
        <p:spPr>
          <a:xfrm>
            <a:off x="1028581" y="2752130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Właściwość/Rola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3637836" y="2752130"/>
            <a:ext cx="214419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ilość wypożyczonych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243280" y="2752130"/>
            <a:ext cx="214419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ilość przetrzymanych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8848725" y="2752130"/>
            <a:ext cx="19800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konto zawieszona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289983" y="2752130"/>
            <a:ext cx="23121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długość wypożyczenia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3621643"/>
            <a:ext cx="13027581" cy="79140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11" name="Text 9"/>
          <p:cNvSpPr/>
          <p:nvPr/>
        </p:nvSpPr>
        <p:spPr>
          <a:xfrm>
            <a:off x="1028581" y="3765352"/>
            <a:ext cx="214800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domyślny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3637836" y="3765352"/>
            <a:ext cx="214419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6243280" y="3765352"/>
            <a:ext cx="214419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</a:t>
            </a:r>
            <a:endParaRPr lang="en-US" sz="220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9658" y="3765352"/>
            <a:ext cx="378023" cy="503992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11289983" y="3765352"/>
            <a:ext cx="23121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max 2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801410" y="4413052"/>
            <a:ext cx="13027581" cy="7914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17" name="Text 14"/>
          <p:cNvSpPr/>
          <p:nvPr/>
        </p:nvSpPr>
        <p:spPr>
          <a:xfrm>
            <a:off x="1028581" y="4556760"/>
            <a:ext cx="214800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uczeń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3637836" y="4556760"/>
            <a:ext cx="214419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15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6243280" y="4556760"/>
            <a:ext cx="214419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</a:t>
            </a:r>
            <a:endParaRPr lang="en-US" sz="2200" dirty="0"/>
          </a:p>
        </p:txBody>
      </p: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9658" y="4556760"/>
            <a:ext cx="378023" cy="503992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11289983" y="4556760"/>
            <a:ext cx="23121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max 3, jeżeli lektura 4</a:t>
            </a:r>
            <a:endParaRPr lang="en-US" sz="1750" dirty="0"/>
          </a:p>
        </p:txBody>
      </p:sp>
      <p:sp>
        <p:nvSpPr>
          <p:cNvPr id="22" name="Shape 18"/>
          <p:cNvSpPr/>
          <p:nvPr/>
        </p:nvSpPr>
        <p:spPr>
          <a:xfrm>
            <a:off x="801410" y="5204460"/>
            <a:ext cx="13027581" cy="79140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23" name="Text 19"/>
          <p:cNvSpPr/>
          <p:nvPr/>
        </p:nvSpPr>
        <p:spPr>
          <a:xfrm>
            <a:off x="1028581" y="5348168"/>
            <a:ext cx="214800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nauczyciel</a:t>
            </a:r>
            <a:endParaRPr lang="en-US" sz="2200" dirty="0"/>
          </a:p>
        </p:txBody>
      </p:sp>
      <p:sp>
        <p:nvSpPr>
          <p:cNvPr id="24" name="Text 20"/>
          <p:cNvSpPr/>
          <p:nvPr/>
        </p:nvSpPr>
        <p:spPr>
          <a:xfrm>
            <a:off x="3637836" y="5348168"/>
            <a:ext cx="214419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</a:t>
            </a:r>
            <a:endParaRPr lang="en-US" sz="2200" dirty="0"/>
          </a:p>
        </p:txBody>
      </p:sp>
      <p:sp>
        <p:nvSpPr>
          <p:cNvPr id="25" name="Text 21"/>
          <p:cNvSpPr/>
          <p:nvPr/>
        </p:nvSpPr>
        <p:spPr>
          <a:xfrm>
            <a:off x="6243280" y="5348168"/>
            <a:ext cx="214419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</a:t>
            </a:r>
            <a:endParaRPr lang="en-US" sz="2200" dirty="0"/>
          </a:p>
        </p:txBody>
      </p:sp>
      <p:pic>
        <p:nvPicPr>
          <p:cNvPr id="2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9658" y="5348168"/>
            <a:ext cx="378023" cy="503992"/>
          </a:xfrm>
          <a:prstGeom prst="rect">
            <a:avLst/>
          </a:prstGeom>
        </p:spPr>
      </p:pic>
      <p:sp>
        <p:nvSpPr>
          <p:cNvPr id="27" name="Text 22"/>
          <p:cNvSpPr/>
          <p:nvPr/>
        </p:nvSpPr>
        <p:spPr>
          <a:xfrm>
            <a:off x="11289983" y="5348168"/>
            <a:ext cx="23121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max 15</a:t>
            </a:r>
            <a:endParaRPr lang="en-US" sz="1750" dirty="0"/>
          </a:p>
        </p:txBody>
      </p:sp>
      <p:sp>
        <p:nvSpPr>
          <p:cNvPr id="28" name="Shape 23"/>
          <p:cNvSpPr/>
          <p:nvPr/>
        </p:nvSpPr>
        <p:spPr>
          <a:xfrm>
            <a:off x="801410" y="5995868"/>
            <a:ext cx="13027581" cy="78759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29" name="Text 24"/>
          <p:cNvSpPr/>
          <p:nvPr/>
        </p:nvSpPr>
        <p:spPr>
          <a:xfrm>
            <a:off x="1028581" y="6139577"/>
            <a:ext cx="214800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pracownik</a:t>
            </a:r>
            <a:endParaRPr lang="en-US" sz="2200" dirty="0"/>
          </a:p>
        </p:txBody>
      </p:sp>
      <p:pic>
        <p:nvPicPr>
          <p:cNvPr id="3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938" y="6139577"/>
            <a:ext cx="503992" cy="403146"/>
          </a:xfrm>
          <a:prstGeom prst="rect">
            <a:avLst/>
          </a:prstGeom>
        </p:spPr>
      </p:pic>
      <p:pic>
        <p:nvPicPr>
          <p:cNvPr id="3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3383" y="6139577"/>
            <a:ext cx="503992" cy="403146"/>
          </a:xfrm>
          <a:prstGeom prst="rect">
            <a:avLst/>
          </a:prstGeom>
        </p:spPr>
      </p:pic>
      <p:pic>
        <p:nvPicPr>
          <p:cNvPr id="32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9893" y="6139577"/>
            <a:ext cx="437674" cy="500182"/>
          </a:xfrm>
          <a:prstGeom prst="rect">
            <a:avLst/>
          </a:prstGeom>
        </p:spPr>
      </p:pic>
      <p:sp>
        <p:nvSpPr>
          <p:cNvPr id="33" name="Text 25"/>
          <p:cNvSpPr/>
          <p:nvPr/>
        </p:nvSpPr>
        <p:spPr>
          <a:xfrm>
            <a:off x="11289983" y="6139577"/>
            <a:ext cx="23121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max 3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865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Policy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404895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pl-PL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4091464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4126825"/>
            <a:ext cx="32182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Zbiór powiązanych reguł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617244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Policy łączy reguły o wspólnym kontekście, zapewniając spójność i przejrzystość decyzji biznesowych.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57003" y="404895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pl-PL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074" y="4091464"/>
            <a:ext cx="340162" cy="4252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194119" y="4126825"/>
            <a:ext cx="28901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Warstwowe podejście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8194119" y="4617244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Umożliwia podział odpowiedzialności, oddzielając różne aspekty decyzyjne w domenie.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3" name="Text 1"/>
          <p:cNvSpPr/>
          <p:nvPr/>
        </p:nvSpPr>
        <p:spPr>
          <a:xfrm>
            <a:off x="793790" y="105846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Policy Chain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210740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Zbiór polityk weryfikujących różne warunki jedna po drugiej. Jeśli którakolwiek polityka zwróci błąd, użytkownik nie może wypożyczyć książki.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88362"/>
            <a:ext cx="1134070" cy="136088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268022" y="3315176"/>
            <a:ext cx="30737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Weryfikacja warunków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2268022" y="3805595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Każda polityka sprawdza określony warunek biznesowy, tworząc sekwencyjny łańcuch weryfikacji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449247"/>
            <a:ext cx="1134070" cy="136088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268022" y="46760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Przerwanie łańcucha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2268022" y="5166479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Gdy dowolna polityka zwróci błąd, łańcuch zostaje przerwany, a operacja zakończona niepowodzeniem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810131"/>
            <a:ext cx="1134070" cy="136088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2268022" y="60369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Sukces weryfikacji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2268022" y="6527363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Wszystkie polityki muszą zwrócić pozytywny wynik, aby operacja została zatwierdzona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4" name="Text 1"/>
          <p:cNvSpPr/>
          <p:nvPr/>
        </p:nvSpPr>
        <p:spPr>
          <a:xfrm>
            <a:off x="793790" y="2590324"/>
            <a:ext cx="13042821" cy="212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700"/>
              </a:lnSpc>
              <a:buNone/>
            </a:pPr>
            <a:r>
              <a:rPr lang="en-US" sz="133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&lt;/&gt;</a:t>
            </a:r>
            <a:endParaRPr lang="en-US" sz="13350" dirty="0"/>
          </a:p>
        </p:txBody>
      </p:sp>
      <p:sp>
        <p:nvSpPr>
          <p:cNvPr id="5" name="Text 2"/>
          <p:cNvSpPr/>
          <p:nvPr/>
        </p:nvSpPr>
        <p:spPr>
          <a:xfrm>
            <a:off x="5046940" y="5056942"/>
            <a:ext cx="4536519" cy="582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3C3939"/>
                </a:solidFill>
                <a:highlight>
                  <a:srgbClr val="E1E1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tag 4.0</a:t>
            </a:r>
            <a:endParaRPr lang="en-US" sz="35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6182"/>
            <a:ext cx="77335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Korzyści zastosowania polityk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048589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902279"/>
            <a:ext cx="28753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Łatwiejsze testowanie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39269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Każda polityka działa niezależnie. Możemy ją osobno testować i rozwijać.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254591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 testach można użyć prostych polityk AlwaysPass/AlwaysFail.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048589"/>
            <a:ext cx="4158615" cy="257020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49022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Lepsza architektura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5392698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Wszystkie polityki używają tego samego interfejsu. LibraryUser tylko wywołuje walidację bez znajomości szczegółów.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5235893" y="661749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Kod jest zgodny z zasadami SRP i OCP, co ułatwia rozwijanie systemu.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048589"/>
            <a:ext cx="4158615" cy="257020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677995" y="49022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Szybsze rozszerzanie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9677995" y="5392698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Nowa reguła to tylko nowa klasa polityki dodana do łańcucha. Nie trzeba zmieniać innych części systemu.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5567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Więcej warunków, więcej zmiennych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13396"/>
            <a:ext cx="7556421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 czasem reguły często się zmieniają i stają się coraz bardziej skomplikowane. Przez to podejście oparte na Politykach przestaje być wystarczające.</a:t>
            </a:r>
            <a:endParaRPr lang="en-US" sz="2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7231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Archetyp Rule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1772364"/>
            <a:ext cx="324576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613" y="1815703"/>
            <a:ext cx="4844177" cy="49646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605968" y="1772364"/>
            <a:ext cx="324576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793790" y="7213997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Jim Arlow - Enterprise patterns and MDA</a:t>
            </a:r>
            <a:endParaRPr lang="en-US" sz="15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07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Archetyp Rule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793200"/>
            <a:ext cx="6379607" cy="394287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0195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Rule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509980"/>
            <a:ext cx="637960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główny obiekt reprezentujący pojedynczą regułę biznesową. Składa się z sekwencji elementów (RuleElement) i posiada nazwę.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1793200"/>
            <a:ext cx="6379726" cy="394287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60195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RuleElement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6509980"/>
            <a:ext cx="637972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Abstrakcyjny element reguły, z którego budujemy logikę – może być zmienną (Variable), predykatem (Proposition) albo operatorem (Operator).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81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Reguła (Rule)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7050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Reguła to wyrażenie logiczne, które w danym kontekście przyjmuje wartość prawda/fałsz.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88563"/>
            <a:ext cx="4158615" cy="257020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6422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Wyrażenie logiczne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132671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Reguły definiują warunki, które muszą być spełnione, by osiągnąć określony rezultat.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788563"/>
            <a:ext cx="4158615" cy="257020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56422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Kontekst biznesowy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6132671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Reguły są zawsze oceniane w określonym kontekście, który determinuje ich wartość.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788563"/>
            <a:ext cx="4158615" cy="257020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56422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Wartość logiczna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6132671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Rezultatem działania reguły jest zawsze jednoznaczna wartość: prawda lub fałsz.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357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Archetyp Rule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98144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1518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Operator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642253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Określa operacje logiczne i porównania, np.: AND, OR, NOT, EQUAL_TO, GREATER_THAN, LESS_THAN, IN, itp.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298144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1518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Variable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642253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Reprezentuje zmienną o określonej nazwie i wartości, np. borrowedBooksCount, maxLimit.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298144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1518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Proposition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642253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predykat, który może być wynikiem logicznym (true/false) albo funkcją oceniającą warunek, np. isAccountSuspended, hasValidBadge.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07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Archetyp Rule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793200"/>
            <a:ext cx="6379607" cy="394287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0195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RuleContext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509980"/>
            <a:ext cx="637960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Kontekst wykonania reguły – zbiór wszystkich zmiennych i predykatów (faktów), które reguła może wykorzystać podczas ewaluacji.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1793200"/>
            <a:ext cx="6379726" cy="394287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60195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RuleSet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6509980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Zbiór reguł (Rule), które należy spełnić (AND) lub, zależnie od konfiguracji, dowolną kombinację (np. OR).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1415"/>
            <a:ext cx="8008263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Składanie reguł w archetypie Rule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887617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Reguły w archetypie Rule są konstruowane poprzez łączenie podstawowych elementów w logiczną całość: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43877"/>
            <a:ext cx="3759637" cy="232362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022652"/>
            <a:ext cx="352770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Elementy zamiast specyfikacji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93790" y="5463897"/>
            <a:ext cx="4177427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Operatory nie są osobnymi specyfikacjami jak AndSpecification czy OrSpecification, tylko prostymi elementami składowymi reguł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6368" y="2443877"/>
            <a:ext cx="3759756" cy="232362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26368" y="5022652"/>
            <a:ext cx="390632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Notacja Polska Odwrócona (RPN)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5226368" y="5463897"/>
            <a:ext cx="4177546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Łączenie elementów odbywa się w oparciu o notację polską odwróconą (postfix), co upraszcza ewaluację wyrażeń logicznych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9064" y="2443877"/>
            <a:ext cx="3759637" cy="232362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59064" y="502265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Proces ewaluacji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9659064" y="5463897"/>
            <a:ext cx="4177427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Reguły są przetwarzane sekwencyjnie zgodnie z RPN, co umożliwia efektywne łączenie złożonych warunków logicznych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793790" y="6750129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endParaRPr lang="en-US" sz="4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306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Notacja Polska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93100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Jan Łukasiewicz, początek XX w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0176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Wyrażenie infix (klasyczna notacja):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4219813"/>
            <a:ext cx="13042821" cy="702945"/>
          </a:xfrm>
          <a:prstGeom prst="roundRect">
            <a:avLst>
              <a:gd name="adj" fmla="val 13553"/>
            </a:avLst>
          </a:prstGeom>
          <a:solidFill>
            <a:srgbClr val="E1E1EA"/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6" name="Shape 4"/>
          <p:cNvSpPr/>
          <p:nvPr/>
        </p:nvSpPr>
        <p:spPr>
          <a:xfrm>
            <a:off x="782479" y="4219813"/>
            <a:ext cx="13065443" cy="702945"/>
          </a:xfrm>
          <a:prstGeom prst="roundRect">
            <a:avLst>
              <a:gd name="adj" fmla="val 4840"/>
            </a:avLst>
          </a:prstGeom>
          <a:solidFill>
            <a:srgbClr val="E1E1EA"/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7" name="Text 5"/>
          <p:cNvSpPr/>
          <p:nvPr/>
        </p:nvSpPr>
        <p:spPr>
          <a:xfrm>
            <a:off x="1009293" y="4389834"/>
            <a:ext cx="126118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highlight>
                  <a:srgbClr val="E1E1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3 * (2 + 1)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17790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 notacji polskiej: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5795963"/>
            <a:ext cx="13042821" cy="702945"/>
          </a:xfrm>
          <a:prstGeom prst="roundRect">
            <a:avLst>
              <a:gd name="adj" fmla="val 13553"/>
            </a:avLst>
          </a:prstGeom>
          <a:solidFill>
            <a:srgbClr val="E1E1EA"/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10" name="Shape 8"/>
          <p:cNvSpPr/>
          <p:nvPr/>
        </p:nvSpPr>
        <p:spPr>
          <a:xfrm>
            <a:off x="782479" y="5795963"/>
            <a:ext cx="13065443" cy="702945"/>
          </a:xfrm>
          <a:prstGeom prst="roundRect">
            <a:avLst>
              <a:gd name="adj" fmla="val 4840"/>
            </a:avLst>
          </a:prstGeom>
          <a:solidFill>
            <a:srgbClr val="E1E1EA"/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11" name="Text 9"/>
          <p:cNvSpPr/>
          <p:nvPr/>
        </p:nvSpPr>
        <p:spPr>
          <a:xfrm>
            <a:off x="1009293" y="5965984"/>
            <a:ext cx="126118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highlight>
                  <a:srgbClr val="E1E1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* 3 + 2 1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64231"/>
            <a:ext cx="70748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Notacja Polska Odwrócona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26638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 potrzeby przetwarzania maszynowego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159443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Przetwarzane poprzez zrzucanie elementów na stos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6810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Wyrażenie infix: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4486156"/>
            <a:ext cx="13042821" cy="702945"/>
          </a:xfrm>
          <a:prstGeom prst="roundRect">
            <a:avLst>
              <a:gd name="adj" fmla="val 13553"/>
            </a:avLst>
          </a:prstGeom>
          <a:solidFill>
            <a:srgbClr val="E1E1EA"/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7" name="Shape 5"/>
          <p:cNvSpPr/>
          <p:nvPr/>
        </p:nvSpPr>
        <p:spPr>
          <a:xfrm>
            <a:off x="782479" y="4486156"/>
            <a:ext cx="13065443" cy="702945"/>
          </a:xfrm>
          <a:prstGeom prst="roundRect">
            <a:avLst>
              <a:gd name="adj" fmla="val 4840"/>
            </a:avLst>
          </a:prstGeom>
          <a:solidFill>
            <a:srgbClr val="E1E1EA"/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8" name="Text 6"/>
          <p:cNvSpPr/>
          <p:nvPr/>
        </p:nvSpPr>
        <p:spPr>
          <a:xfrm>
            <a:off x="1009293" y="4656177"/>
            <a:ext cx="126118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highlight>
                  <a:srgbClr val="E1E1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3 * (2 + 1)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44425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 notacji RPN: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6062305"/>
            <a:ext cx="13042821" cy="702945"/>
          </a:xfrm>
          <a:prstGeom prst="roundRect">
            <a:avLst>
              <a:gd name="adj" fmla="val 13553"/>
            </a:avLst>
          </a:prstGeom>
          <a:solidFill>
            <a:srgbClr val="E1E1EA"/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11" name="Shape 9"/>
          <p:cNvSpPr/>
          <p:nvPr/>
        </p:nvSpPr>
        <p:spPr>
          <a:xfrm>
            <a:off x="782479" y="6062305"/>
            <a:ext cx="13065443" cy="702945"/>
          </a:xfrm>
          <a:prstGeom prst="roundRect">
            <a:avLst>
              <a:gd name="adj" fmla="val 4840"/>
            </a:avLst>
          </a:prstGeom>
          <a:solidFill>
            <a:srgbClr val="E1E1EA"/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12" name="Text 10"/>
          <p:cNvSpPr/>
          <p:nvPr/>
        </p:nvSpPr>
        <p:spPr>
          <a:xfrm>
            <a:off x="1009293" y="6232327"/>
            <a:ext cx="126118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highlight>
                  <a:srgbClr val="E1E1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3 2 1 + *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9254"/>
            <a:ext cx="6013966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Notacja Polska Odwrócona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93790" y="1590913"/>
            <a:ext cx="75564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Algorytm przetwarzania wyrażeń w notacji RPN:</a:t>
            </a:r>
            <a:endParaRPr lang="en-US" sz="15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116098"/>
            <a:ext cx="963930" cy="115681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46922" y="2308860"/>
            <a:ext cx="2898338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Iteracja i zrzucanie na stos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2046922" y="2725698"/>
            <a:ext cx="630328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Wartości (operandy) umieszczamy na stosie w kolejności pojawiania się</a:t>
            </a:r>
            <a:endParaRPr lang="en-US" sz="15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272909"/>
            <a:ext cx="963930" cy="141910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046922" y="3465671"/>
            <a:ext cx="2709982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Przetwarzanie operatora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2046922" y="3882509"/>
            <a:ext cx="6303288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 napotkaniu operatora, pobieramy odpowiednią liczbę elementów ze stosu</a:t>
            </a:r>
            <a:endParaRPr lang="en-US" sz="15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692015"/>
            <a:ext cx="963930" cy="141910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046922" y="4884777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Zapisanie wyniku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2046922" y="5301615"/>
            <a:ext cx="6303288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Wynik działania umieszczamy z powrotem na stosie i kontynuujemy iterację</a:t>
            </a:r>
            <a:endParaRPr lang="en-US" sz="15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111121"/>
            <a:ext cx="963930" cy="141910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2046922" y="6303883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Zakończenie</a:t>
            </a:r>
            <a:endParaRPr lang="en-US" sz="1850" dirty="0"/>
          </a:p>
        </p:txBody>
      </p:sp>
      <p:sp>
        <p:nvSpPr>
          <p:cNvPr id="16" name="Text 9"/>
          <p:cNvSpPr/>
          <p:nvPr/>
        </p:nvSpPr>
        <p:spPr>
          <a:xfrm>
            <a:off x="2046922" y="6720721"/>
            <a:ext cx="6303288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 przetworzeniu wszystkich elementów, na stosie pozostaje wynik końcowy</a:t>
            </a:r>
            <a:endParaRPr lang="en-US" sz="15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517" y="746998"/>
            <a:ext cx="4449247" cy="4449247"/>
          </a:xfrm>
          <a:prstGeom prst="rect">
            <a:avLst/>
          </a:prstGeom>
        </p:spPr>
      </p:pic>
      <p:pic>
        <p:nvPicPr>
          <p:cNvPr id="3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425797"/>
            <a:ext cx="11738491" cy="20566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77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Tworzymy reguły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7011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Dostępny kontekst dla tworzenia reguł w systemie bibliotecznym: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88168"/>
            <a:ext cx="4158615" cy="257020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3418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Użytkownik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83227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role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274475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wypożyczone książki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716673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ilość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715887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przeterminowane</a:t>
            </a:r>
            <a:endParaRPr lang="en-US" sz="17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488168"/>
            <a:ext cx="4158615" cy="257020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235893" y="53418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Dostępna książka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235893" y="583227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kategoria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5235893" y="6274475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dostępność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5235893" y="6716673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czy lektura?</a:t>
            </a:r>
            <a:endParaRPr lang="en-US" sz="17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488168"/>
            <a:ext cx="4158615" cy="257020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677995" y="53418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i czas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677995" y="583227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długość wypożyczenia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9677995" y="6274475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kalendarz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99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Podsumowanie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3231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Poznaliśmy dziś kilka metod obsługi reguł w kodzie - od prostych warunków po system traktujący reguły jako dane.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50369"/>
            <a:ext cx="3048000" cy="188380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1176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Specyfikacje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608082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Idealne do sprawdzania stanu obiektów, gdy potrzebujemy czytelnej walidacji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2950369"/>
            <a:ext cx="3048119" cy="188380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125278" y="51176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Strategie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4125278" y="5608082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Sprawdzają się przy podziale wertykalnym, np. różne typy kont czy procesów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2950369"/>
            <a:ext cx="3048119" cy="188380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56884" y="51176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Polityki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456884" y="5608082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Efektywne przy podziale horyzontalnym złożonych warunków, np. czas wypożyczenia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2950369"/>
            <a:ext cx="3048119" cy="188380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788491" y="51176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Archetyp Rule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788491" y="5608082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Najlepszy gdy reguły są skomplikowane i często się zmieniają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5225" y="2966442"/>
            <a:ext cx="1293995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i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"Biznes" ogranicza tylko wyobraźnia.</a:t>
            </a:r>
            <a:endParaRPr lang="en-US" sz="6150" dirty="0"/>
          </a:p>
        </p:txBody>
      </p:sp>
      <p:sp>
        <p:nvSpPr>
          <p:cNvPr id="3" name="Text 1"/>
          <p:cNvSpPr/>
          <p:nvPr/>
        </p:nvSpPr>
        <p:spPr>
          <a:xfrm>
            <a:off x="2440662" y="4284821"/>
            <a:ext cx="9748957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i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Nas ogranicza technologia.</a:t>
            </a:r>
            <a:endParaRPr lang="en-US" sz="61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22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Reguły - podział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74652"/>
            <a:ext cx="6379607" cy="394287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2010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Business Rules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691432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Definiują jak powinna działać firma, wynikają z polityki firmy, przepisów prawa, logiki operacyjnej.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1974652"/>
            <a:ext cx="6379726" cy="394287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6201013"/>
            <a:ext cx="30100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Business System Rules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6691432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Odzwierciedlają sposób, w jaki system IT implementuje politykę firmy.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43201"/>
            <a:ext cx="2288143" cy="807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Ujarzmienie reguł</a:t>
            </a:r>
            <a:endParaRPr lang="en-US" sz="2500" dirty="0"/>
          </a:p>
        </p:txBody>
      </p:sp>
      <p:sp>
        <p:nvSpPr>
          <p:cNvPr id="4" name="Text 1"/>
          <p:cNvSpPr/>
          <p:nvPr/>
        </p:nvSpPr>
        <p:spPr>
          <a:xfrm>
            <a:off x="3615333" y="821650"/>
            <a:ext cx="2913578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4D4D4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Jak efektywnie zarządzać logiką biznesową w kodzie domenowym.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93790" y="2373035"/>
            <a:ext cx="5727621" cy="1346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0600"/>
              </a:lnSpc>
              <a:buNone/>
            </a:pPr>
            <a:r>
              <a:rPr lang="en-US" sz="8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Pytania?</a:t>
            </a:r>
            <a:endParaRPr lang="en-US" sz="8450" dirty="0"/>
          </a:p>
        </p:txBody>
      </p:sp>
      <p:sp>
        <p:nvSpPr>
          <p:cNvPr id="6" name="Text 3"/>
          <p:cNvSpPr/>
          <p:nvPr/>
        </p:nvSpPr>
        <p:spPr>
          <a:xfrm>
            <a:off x="793790" y="4042886"/>
            <a:ext cx="57276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93790" y="4737790"/>
            <a:ext cx="5727621" cy="34528"/>
          </a:xfrm>
          <a:prstGeom prst="rect">
            <a:avLst/>
          </a:prstGeom>
          <a:solidFill>
            <a:srgbClr val="3C3939">
              <a:alpha val="50000"/>
            </a:srgbClr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8" name="Text 5"/>
          <p:cNvSpPr/>
          <p:nvPr/>
        </p:nvSpPr>
        <p:spPr>
          <a:xfrm>
            <a:off x="793790" y="5014674"/>
            <a:ext cx="57276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93790" y="5601891"/>
            <a:ext cx="57276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431518"/>
            <a:ext cx="3101102" cy="92785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4428292" y="7063145"/>
            <a:ext cx="210062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Jakub Ciszak</a:t>
            </a:r>
            <a:endParaRPr lang="en-US" sz="16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8640"/>
            <a:ext cx="63025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Typy reguł biznesowych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61047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14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Reguły walidacyjne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00515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Weryfikacja poprawności danych lub stanu.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661047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514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Reguły decyzyjne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6005155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Logika podejmowania decyzji.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661047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514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Reguły kontrolne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6005155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Ograniczenia procesów lub operacji.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417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Omówimy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04185"/>
            <a:ext cx="3048000" cy="18838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1714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Specification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661898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Enkapsulacja logiki biznesowej w obiekty.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3004185"/>
            <a:ext cx="3048119" cy="188380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51714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Strategy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5661898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Wymienne algorytmy
w zależności od kontekstu.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3004185"/>
            <a:ext cx="3048119" cy="188380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51714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Policy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5661898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Złożone zasady i polityki biznesowe.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3004185"/>
            <a:ext cx="3048119" cy="188380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51714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Archetyp Rule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5661898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Reguły jako samodzielne komponenty.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273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System dla biblioteki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7628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Prosta zasada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4341733"/>
            <a:ext cx="7556421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Książki mogą być wypożyczane jedynie przez użytkowników nieposiadających aktualnie żadnych przetrzymanych egzemplarzy.</a:t>
            </a:r>
            <a:endParaRPr lang="en-US" sz="2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618" y="524470"/>
            <a:ext cx="8925044" cy="58352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6155" y="6545223"/>
            <a:ext cx="9279255" cy="115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100"/>
              </a:lnSpc>
              <a:buNone/>
            </a:pPr>
            <a:endParaRPr lang="en-US" sz="73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7188"/>
            <a:ext cx="109250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Skomplikowanie logiki – więcej warunków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79596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33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Konto zawieszone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82370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Użytkownik z zawieszonym kontem nie może korzystać z usług biblioteki.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479596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333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Limit wypożyczeń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823704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Posiadanie więcej niż 5 aktywnych wypożyczeń blokuje możliwość dalszych wypożyczeń.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479596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333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Nowi czytelnicy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823704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Nowy czytelnik (konto młodsze niż miesiąc) nie może mieć więcej niż 3 aktywne wypożyczenia.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1376</Words>
  <Application>Microsoft Office PowerPoint</Application>
  <PresentationFormat>Niestandardowy</PresentationFormat>
  <Paragraphs>278</Paragraphs>
  <Slides>41</Slides>
  <Notes>41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41</vt:i4>
      </vt:variant>
    </vt:vector>
  </HeadingPairs>
  <TitlesOfParts>
    <vt:vector size="46" baseType="lpstr">
      <vt:lpstr>Raleway</vt:lpstr>
      <vt:lpstr>Roboto</vt:lpstr>
      <vt:lpstr>Consolas</vt:lpstr>
      <vt:lpstr>Arial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Jakub Ciszak</cp:lastModifiedBy>
  <cp:revision>6</cp:revision>
  <dcterms:created xsi:type="dcterms:W3CDTF">2025-05-22T20:33:22Z</dcterms:created>
  <dcterms:modified xsi:type="dcterms:W3CDTF">2025-05-24T10:08:14Z</dcterms:modified>
</cp:coreProperties>
</file>